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move the slide</a:t>
            </a: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97B6E4B8-0757-41BE-B56C-3F4ACA8F66EB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26E3449-D0A1-483F-8B25-8D62D5FB4A1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130F804-8A7A-410E-BD5A-E489E8B119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1AACA6-EE47-457F-B8FC-111887F28E8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718F952-E326-4FFC-96A5-F5782607A98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0EBAF06-7D3F-4A33-94BA-9A16838DD9C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75042F1-9399-4B81-8F45-1AC630AEB15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8F80998-E52D-46DE-85DF-EA39491AEB5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1CF1A6E-AE4B-43A6-93B1-D9EBA0C75D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81025CD-D396-4C64-AFF3-CB80F902B6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A2499C-CED2-4F90-A8B1-DE882840BCF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954327-F9D9-4E72-B493-8F4955B13A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A0EF466-383B-4085-B44A-A6E090A87E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7ED192-E7A2-4F66-BC5A-2449FA3A97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9EDCCB-6820-485F-B62E-7005656AEBE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488A4B8-A21C-4E8C-BA6C-62ABBD94614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90772F1-9232-4F32-BCFD-53BE543A698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1E2FF3D-0166-4D27-813B-9DB66BF1E5E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77E33C6-CBA3-4065-A403-CC26F08B6D5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7143F4-4C48-4944-BE8E-DEF2A5A7F67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6F4806F-DF39-46C3-9EFB-CFD00E5BA4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66C18C-2D47-49DA-AEBC-8C2B93E4F1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51E1AE2-1B8B-47AC-82E8-C4886CAC3A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009D378-5A32-4CC6-9AEC-D9287FFCD5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E300AAA-9D95-4E43-9564-737B8E9599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D8973AC-CDF3-4B48-A641-5ABE2CFB92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5A86E7B-1559-4A8E-803B-9A9AACAC56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3CD4DE1-9202-4825-B025-D6E7D633ED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10C80FC-F676-406E-919D-DDF7470FE2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A392D50-709A-42DD-8F8D-FD19AC27E9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B57C883-893D-4995-842B-11F1FAE278A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3B4ECAA-1B9F-478D-A8FC-A72055A3BF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9082349-D3A9-4193-90DA-67B750C7C7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0425332-5EEE-4213-BA8E-5075060826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75087DB-B47A-4270-82EC-3A8AC57F66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BDB5647-8E27-41C4-BD5E-037B89F0BA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C809814-9FE6-4C5C-B82C-2641287CA4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AB64E51-EBCB-4E9B-8E72-5952A6FEDA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0678F72-1284-4247-9C2F-351687A6AB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EBE8C31-1738-476A-BC82-6D306F5190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23F907F-1C9E-490F-8881-C763FA7632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5562921E-4A52-4231-8A83-0F668E0A85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43E3ED0-18DD-4174-8E99-0903BD7BAD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C839AC7-8BAF-4836-8B5F-B8EEB41FA1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5A7EEA-6262-4322-A8B8-F7F4D9F96A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FF9DF21-F2B3-4B72-802E-2549549CD6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CEB6DD2-8D6B-45A9-95FF-D92A33CEC8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53D1FD-30D1-4B9A-8EA4-A6966AF4B9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65DC51-BDE0-429B-8E6E-E13C23F8CC4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5ACA14-C6ED-4EF9-8484-1FD447BA9C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E834D75-EE23-4EBC-ADBC-08DA3C2ACC4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F11E4AB-4662-413F-8C46-37CD8612FB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C50B27-60F6-40F3-932B-51B86A3ECB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B1BFDFB-F532-49DE-91CB-7D80BA93FB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C5C99AF-3F7A-4596-904D-5E35A7AF54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3E336A-D23F-4785-BD8A-00384BC585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CAFF7BB-0B17-41F9-9899-6BB407FA92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7AAFFE-C756-42CA-ABDC-10FF549505E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C894FA8-8AFD-4551-A3EA-1FAE5419FB2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03DF47C-C8EC-4C6A-B7D6-29325A75634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F452C11-366B-47A7-9886-0372FF9B2D9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6896866-A4D2-4EAC-9A83-1460B232EC6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FFD6CD9-125E-4DB3-B234-A52B1E71D3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A35F8A2-3A36-4C69-AAF9-5CAA466A792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3356A20-37BE-4A62-8381-7864B0B4418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3EF3C3F-50D2-441F-8F56-87AB1890341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48E7D48-8743-4265-8071-26649C66D8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CF8943B-41B8-4A39-AAAB-3B09AD299B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99ED100-97AD-4F69-A7C1-9355C88553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AFE0D28-0EB8-46D6-B57D-0C5881387B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49F4AB0-E12D-4966-88CB-6D4F05B4ACD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B2903A1-18F4-48B9-8A01-36517C5E82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836B987-A8A0-4B8B-AE11-6690B34549B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34F9758-9B94-4F46-B4CA-E1255C79A82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0E4DA8D-E821-4682-AF1B-33685BAB7BB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5BEF7907-8111-4A3C-83AC-C0E978B6204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EF2A6285-F895-4683-8E9F-0A732E775D5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F7F9584-31A6-4B69-B51B-01974BE0604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E98AA314-B46F-4461-8D79-DCF4AEF18B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61975B44-C76D-4B16-937B-6A736B215B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D2BF20-7812-4609-AE21-58F71058623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715343FB-E4B8-41C4-A787-F387D35F89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ECA4A982-F3C8-4FC7-8274-D3C4A9FD04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42B483AF-4C6A-4FFC-9076-EBCA3840EC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AEE2C370-92A0-4DE9-ABBC-C6132FE0899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92BF3EEC-2B4D-40B4-982F-669CAA118CC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07F39C-371F-4EF4-B9E3-725882B038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7DDE286-09C1-4561-9B16-8B21D7235D3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05FED3E-FE52-48C3-B616-BA1C71E2528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C933579-F632-4C1E-8D66-9E06D4EA7A4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A9DF226-BAB1-4211-A40C-3389E94B976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9D525EA-323D-4022-898F-390229B4585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41BD63D-FE17-445C-A571-9E63263CD18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cap="all" spc="-60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261137E-769C-4001-90F8-601FB514AF6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5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Mission critical dependence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Often perform core mission critical business functions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Deeply embedded in daily operations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Even brief outages can cause massive disruption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The mindset is often, ‘If it isn’t broken, don’t fix it.’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Airlines and banks rely on decades-old mainframes that process millions of daily transactions reliably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Reliability and stability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Legacy systems are reliable; they often have run for decades without major failures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Known performance under load and mature processes help with operations planning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Replacing them can introduce instability.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COBOL batch jobs running since the 1980s still process overnight settlements successfully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Data lock-in and integration complexity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Critical historical or regulatory data may reside in legacy databases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may be in formats, data models, or implementations that are hard to migrate safely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Modern systems might not be compatible with older data structures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Integrating or converting decades of data can risk data loss or corruption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Government systems holding citizen records in mainframe files that can’t easily be ported to relational databases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Business process entrenchment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Often tightly intertwined with business processes, policies, and staff routines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Replacement may require business re-engineering, retraining, and workflow redesign, not just new IT systems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Organizational inertia resists these changes because of perceived costs, potential down-time and loss of productivity during the transition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 logistics firm’s custom-built dispatch application mirrors decades of operational practices that no modern alternative can duplicate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Lack of suitable replacements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There may be no modern equivalent that can fully replace legacy functionality or compliance requirements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Custom logic built over years can’t easily be reproduced in off-the-shelf systems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The costs of rewriting custom logic may be prohibitive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Nuclear facility monitoring systems or legacy SCADA software that control specialized equipment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Compatibility dependencies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Other systems often depend on legacy interfaces, file formats, or protocols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Removing one legacy component might break dozens of connected systems or scripts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Old ERP modules still in use because other downstream systems rely on their flat-file outputs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Vendor lock-in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Proprietary platforms can make it expensive or technically difficult to migrate away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Licensing and support contracts may force staying with legacy solutions rather than replacing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Organizations tied to specific IBM or Oracle mainframe environments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Skills availability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Organizations have staff who are experienced with the legacy technology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This allows them to maintain it reliably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Converting to new technology would require staff with new skill sets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Downside: What happens when the staff with the legacy skills retire?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 financial institution retaining COBOL developers nearing retirement because the cost of retraining new staff on modernization tools is higher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Still have to deal with the loss of the programmers after they retire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Regulatory and compliance requirements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Legacy systems may be certified or approved for regulated use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For example: defense, healthcare, aviation or environment with high security requirements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Replacements would need to go through costly recertification or revalidation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Organizations keep the old system running within a controlled, compliant environment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Medical imaging systems that meet FDA approval under specific software versions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 Still in 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Banking</a:t>
            </a:r>
          </a:p>
          <a:p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COBOL-based core banking still running on mainframes in large banks (e.g., JPMorgan Chase, Bank of America)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Shortage of COBOL developers, integration complexity, high operational risk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Resilience factor: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Proven reliability, decades of uptime, transaction integrity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Picture 354"/>
          <p:cNvPicPr/>
          <p:nvPr/>
        </p:nvPicPr>
        <p:blipFill>
          <a:blip r:embed="rId2"/>
          <a:stretch/>
        </p:blipFill>
        <p:spPr>
          <a:xfrm>
            <a:off x="6965640" y="1315080"/>
            <a:ext cx="4773240" cy="3780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 Still in 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Government Systems:</a:t>
            </a:r>
          </a:p>
          <a:p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U.S. IRS and Social Security still depend on 1970s-era mainframes.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High maintenance costs, cybersecurity gaps, data integration issues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Resilience issue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Difficulty scaling for new service demands</a:t>
            </a:r>
          </a:p>
        </p:txBody>
      </p:sp>
      <p:pic>
        <p:nvPicPr>
          <p:cNvPr id="358" name="Picture 357"/>
          <p:cNvPicPr/>
          <p:nvPr/>
        </p:nvPicPr>
        <p:blipFill>
          <a:blip r:embed="rId2"/>
          <a:stretch/>
        </p:blipFill>
        <p:spPr>
          <a:xfrm>
            <a:off x="7323120" y="1496520"/>
            <a:ext cx="3809520" cy="370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 Still in 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Airline Industry:</a:t>
            </a:r>
          </a:p>
          <a:p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SABRE reservation system (1950s origin, IBM mainframe roots)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Complex dependency chains; single-point failures have caused major outages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Resilience issue: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Modernization attempts risk service disruption</a:t>
            </a:r>
          </a:p>
        </p:txBody>
      </p:sp>
      <p:pic>
        <p:nvPicPr>
          <p:cNvPr id="361" name="Picture 360"/>
          <p:cNvPicPr/>
          <p:nvPr/>
        </p:nvPicPr>
        <p:blipFill>
          <a:blip r:embed="rId2"/>
          <a:stretch/>
        </p:blipFill>
        <p:spPr>
          <a:xfrm>
            <a:off x="7236720" y="1690200"/>
            <a:ext cx="4204800" cy="41965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 Still in 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Healthcare:</a:t>
            </a:r>
          </a:p>
          <a:p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Hospital record systems using legacy Windows servers and outdated medical devices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Compliance exposure (HIPAA), vulnerability to ransomware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Resilience issue: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Data migration difficulty; limited downtime windows</a:t>
            </a:r>
          </a:p>
        </p:txBody>
      </p:sp>
      <p:pic>
        <p:nvPicPr>
          <p:cNvPr id="364" name="Picture 363"/>
          <p:cNvPicPr/>
          <p:nvPr/>
        </p:nvPicPr>
        <p:blipFill>
          <a:blip r:embed="rId2"/>
          <a:stretch/>
        </p:blipFill>
        <p:spPr>
          <a:xfrm>
            <a:off x="7454160" y="1361880"/>
            <a:ext cx="3588120" cy="4125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 Still in 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Industrial/OT Environments:</a:t>
            </a:r>
          </a:p>
          <a:p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Power grids and manufacturing plants using SCADA systems built in the 1980s-90s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Risk: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Insecure protocols, physical process disruption potential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Resilience issue: 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Patching can disrupt production; reliance on physical redundancy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6955560" y="1659240"/>
            <a:ext cx="4518720" cy="3391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Operational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that legacy systems fail to operate as intended due to aging components, obsolete dependencies, or lack of available spare parts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Hardware failure in outdated servers, storage arrays, or networking gear that is no longer manufactured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Software instability due to untested patches or operating systems no longer maintained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Downtime caused by failure in components that can’t easily be replaced or replicated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Inability to restore operations quickly after an incident due to lack of recovery media or compatible hardware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 government tax agency running a 1980s mainframe suffers a hardware failure; replacement parts are only available through eBay or custom refurbishers, leading to weeks of downtime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Low adaptability and recovery speed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Systems may be stable in day-to-day use but highly brittle under stress, creating single points of failure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Cyber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of security compromise stemming from unpatched vulnerabilities, outdated cryptographic protocols, or unsupported software components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Inability to apply modern security patches because the OS or application is out of support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of insecure network services (e.g., Telnet, FTP, SMBv1)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Lack of encryption or modern authentication mechanisms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Older firmware that can’t be monitored by current intrusion detection systems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Legacy systems serving as “soft targets” or entry points for attackers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During the 2017 WannaCry ransomware outbreak, many healthcare systems were compromised because they still ran Windows XP, which was no longer supported or patched at the time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Weakens the overall security posture of the organization and increases incident likelihood. Once compromised, legacy systems are often hard to recover or rebuild, compounding the damage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Compliance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of violating current legal, regulatory, or industry requirements due to the legacy system’s inability to meet modern compliance standards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Failure to comply with data protection laws (e.g., GDPR, HIPAA) due to lack of encryption, audit trails, or access controls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Inability to produce required records or logs during audits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Use of outdated algorithms or storage mechanisms that violate current standards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Certification or accreditation (e.g., PCI DSS) lost due to unsupported software or unverified security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 regional bank’s transaction processing system stores customer data in plaintext files. Under new data privacy regulations, this storage method violates encryption requirements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Legal exposure, financial penalties, and reputational damage erode organizational resilience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Maintaining compliance requires either compensating controls or accelerated modernization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Vendor dependency (lock-in risk)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arising from overreliance on a single vendor or proprietary technology that cannot be easily replaced or supported by others.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Vendor stops providing updates or support (end-of-life declaration)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Escalating maintenance costs due to exclusive vendor control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Inability to migrate data or interfaces because of proprietary formats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Delays in incident resolution when vendor assistance is unavailable or slow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 manufacturing company relies on an industrial control system that only one vendor can service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When the vendor is acquired and discontinues the product, the company faces unplanned obsolescence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Creates single points of dependency that undermine operational flexibility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If the vendor collapses or changes terms, the organization’s critical operations are directly exposed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Integration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that legacy systems cannot effectively interface with new technologies, cloud platforms, or data ecosystems, creating operational silos or broken workflows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Legacy applications that lack APIs or modern interface standards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Incompatibility with cloud migration efforts (e.g., no containerization support)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Manual data transfer between systems leading to errors and delays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High complexity in integration projects leading to scheduling or cost overruns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“Shadow IT” workarounds to bridge systems informally, introducing new risks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 logistics company attempts to link its 1990s warehouse management software to a new SaaS analytics dashboard but must rely on nightly flat-file exports due to lack of API support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Reduces organizational agility and visibility, hindering coordinated responses during incidents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Inability to integrate with newer monitoring, backup, or automation tools weakens resilience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Skill risk (knowledge and workforce risk)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risk of operational failure or business disruption caused by the loss of personnel who understand and can maintain the legacy system.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How it can occur: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Retirement or departure of long-time staff who built or maintained the system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Inadequate documentation or institutional memory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Difficulty finding new talent trained in obsolete technologies (e.g., COBOL, PowerBuilder, VAX/VMS)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Over-reliance on a few experts (“key-person risk”)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Example: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 telecom company’s billing platform runs on an aging UNIX variant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Only two engineers know its configuration; one retires and the other moves on, leaving no internal capability for updates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Impact: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Severely limits the organization’s ability to adapt, recover, or troubleshoot failures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Skills loss magnifies every other risk category: operational, cyber, and compliance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Legacy systems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 legacy systems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What they are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The IT challenge of legacy systems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The risk and resilience issues associated with legacy systems 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6965640" y="1315080"/>
            <a:ext cx="4773240" cy="3780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risk</a:t>
            </a:r>
          </a:p>
        </p:txBody>
      </p:sp>
      <p:pic>
        <p:nvPicPr>
          <p:cNvPr id="381" name="Picture 380"/>
          <p:cNvPicPr/>
          <p:nvPr/>
        </p:nvPicPr>
        <p:blipFill>
          <a:blip r:embed="rId2"/>
          <a:stretch/>
        </p:blipFill>
        <p:spPr>
          <a:xfrm>
            <a:off x="1510920" y="1199880"/>
            <a:ext cx="8802000" cy="4535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phase out</a:t>
            </a:r>
          </a:p>
        </p:txBody>
      </p:sp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825120" y="950040"/>
            <a:ext cx="10399320" cy="5477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Mitigation</a:t>
            </a: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Security hardening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Network segmentation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Isolate legacy systems from the internet and modern networks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Access control and monitoring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Implement firewalls, multi-factor authentication, and strict logging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Virtual patching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Use intrusion prevention systems to block exploits when patches can’t be applied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Application firewalls or proxies: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Filter unsafe traffic to or from legacy interfaces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bank maintains a COBOL mainframe but isolates it on a restricted subnet and monitors access through a SIEM (Security Information and Event Management) platform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Mitigation</a:t>
            </a: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Data protection and backups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Implement modern backup solutions even for legacy environments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Store critical data in interoperable, exportable formats (CSV, XML, or JSON)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Introduce regular recovery drills to test recovery speed and completeness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Effect: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Improves recovery capability and ensures data continuity in case of failure or ransomware attack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Documentation and knowledge preservation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Capture institutional knowledge before key staff retire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Document workflows, configurations, and dependencies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Use knowledge management tools and automated documentation extractors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Effect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Prevents “key-person risk” and ensures continuity when maintaining or migrating systems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Mitigation</a:t>
            </a: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Virtualization and emulation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Run legacy applications on virtual machines or emulators that replicate old hardware environments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Preserves system functionality while allowing modern management tools and redundancy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manufacturing firm runs a 1990s DOS-based control system in a virtualized sandbox on modern hardware, ensuring continued support without physical dependence on aging equipment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Controlled modernization (“Strangler Pattern”)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Introduce new modules alongside the legacy system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Gradually replace or bypass old functions without a “big bang” rewrite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in large-scale enterprise or government modernization programs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Effect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Balances risk by maintaining service continuity while reducing long-term dependency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Mitigation</a:t>
            </a: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Skills and vendor support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Partner with specialized vendors or consultants who still support legacy technologies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Create cross-training programs for younger staff.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Maintain small internal “legacy stewardship teams” to ensure stability during transition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Effect: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Maintains operational knowledge and minimizes disruption risk during modernization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strategy</a:t>
            </a: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Governance and risk planning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Establish a legacy modernization roadmap within the organization’s IT risk management framework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Prioritize systems based on criticality, risk exposure, and business impact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Integrate modernization goals into annual IT risk and resilience objectives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Dual-environment operation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Operate old and new systems in parallel for a defined transition period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Enables validation, testing, and fallback capability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strategy</a:t>
            </a: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Change management and testing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Introduce automated regression testing for legacy systems before any migration step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Implement continuous monitoring and fallback plans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Compliance Alignment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Map modernization projects to regulatory requirements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Especially data protection and audit trail retention.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Ensure that modernization itself doesn’t create new compliance risks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strategy</a:t>
            </a:r>
          </a:p>
        </p:txBody>
      </p:sp>
      <p:pic>
        <p:nvPicPr>
          <p:cNvPr id="397" name="Picture 396"/>
          <p:cNvPicPr/>
          <p:nvPr/>
        </p:nvPicPr>
        <p:blipFill>
          <a:blip r:embed="rId2"/>
          <a:stretch/>
        </p:blipFill>
        <p:spPr>
          <a:xfrm>
            <a:off x="1347480" y="1415160"/>
            <a:ext cx="8871840" cy="4074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99" name="Content Placeholder 2"/>
          <p:cNvPicPr/>
          <p:nvPr/>
        </p:nvPicPr>
        <p:blipFill>
          <a:blip r:embed="rId3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Defining legacy system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Systems, applications, or infrastructure that continue to be in use despite being outdated or replaced by newer technologies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Often run on old hardware or software that is no longer supported by vendors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Difficult to modify or integrate with modern infrastructure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Critical to operations; the business can’t function without it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Why they persist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Cost, complexity, business dependency, data lock-in, lack of replacement skills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They are often very complex and tightly integrated into IT infrastructure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Migration to a new system is often prohibitive because of the cost and size of the project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Often requires legacy technical skills that may not currently exist in the organization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Generations</a:t>
            </a: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There have been a number of “generations” of systems development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Mainframes from the 1960-1980s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Object oriented web based systems from the 1990s-2010s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Big data and streaming systems 2010s-current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An organization often has a mix of legacy systems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From different generations of development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 legacy era has its own characteristics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Principles for designing systems architecture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Programming tools, languages and best practices for  program design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Models for interacting with data and other systems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Development, testing and deployment methodologies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Eras of Legacy Systems</a:t>
            </a:r>
          </a:p>
        </p:txBody>
      </p:sp>
      <p:pic>
        <p:nvPicPr>
          <p:cNvPr id="328" name="Picture 327"/>
          <p:cNvPicPr/>
          <p:nvPr/>
        </p:nvPicPr>
        <p:blipFill>
          <a:blip r:embed="rId2"/>
          <a:stretch/>
        </p:blipFill>
        <p:spPr>
          <a:xfrm>
            <a:off x="946080" y="1336680"/>
            <a:ext cx="10350360" cy="3978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systems in use</a:t>
            </a: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Mainframe-based systems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COBOL based banking systems, airline reservation systems 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Outdated databases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Oracle 8i, Sybase, DB2 z/OS, archaic network and hierarchical databases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Monolithic applications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Large enterprise resource planning or customer relationship management systems that are monolithic and resist modularization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Custom-built software with no documentation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Contracted software delivered with a support agreement instead of documentation and source code, common practice for projects in 1960s-1990s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In house software that was never properly documented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systems in use</a:t>
            </a: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Unsupported hardware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proprietary industrial controllers, device drivers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Older operating systems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Windows XP, AIX 5L, Solaris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Legacy network protocols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For example: SNMPv1, Telnet, FTP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Legacy system longevity</a:t>
            </a: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87080" y="9684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High replacement cost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Replacing a legacy system can incur high costs along many dimensions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For example: hardware, software, migration, and retraining costs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ROI may not be immediate, especially if the legacy system still 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to defer modernization because budgets favor short-term operational spending over large transformation projects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Example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 large insurance company may still use a COBOL-based policy system because the cost of rewriting and testing all its business rules is prohibitive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165961</TotalTime>
  <Words>2929</Words>
  <Application>Microsoft Office PowerPoint</Application>
  <PresentationFormat>Widescreen</PresentationFormat>
  <Paragraphs>354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Black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Legacy systems</vt:lpstr>
      <vt:lpstr>Defining legacy system</vt:lpstr>
      <vt:lpstr>legacy system Generations</vt:lpstr>
      <vt:lpstr>Eras of Legacy Systems</vt:lpstr>
      <vt:lpstr>Legacy systems in use</vt:lpstr>
      <vt:lpstr>Legacy systems in use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 longevity</vt:lpstr>
      <vt:lpstr>Legacy Systems Still in Use</vt:lpstr>
      <vt:lpstr>Legacy Systems Still in Use</vt:lpstr>
      <vt:lpstr>Legacy Systems Still in Use</vt:lpstr>
      <vt:lpstr>Legacy Systems Still in Use</vt:lpstr>
      <vt:lpstr>Legacy Systems Still in Use</vt:lpstr>
      <vt:lpstr>Legacy system risk</vt:lpstr>
      <vt:lpstr>Legacy system risk</vt:lpstr>
      <vt:lpstr>Legacy system risk</vt:lpstr>
      <vt:lpstr>Legacy system risk</vt:lpstr>
      <vt:lpstr>Legacy system risk</vt:lpstr>
      <vt:lpstr>Legacy system risk</vt:lpstr>
      <vt:lpstr>Legacy system risk</vt:lpstr>
      <vt:lpstr>Legacy phase out</vt:lpstr>
      <vt:lpstr>Risk Mitigation</vt:lpstr>
      <vt:lpstr>Risk Mitigation</vt:lpstr>
      <vt:lpstr>Risk Mitigation</vt:lpstr>
      <vt:lpstr>Risk Mitigation</vt:lpstr>
      <vt:lpstr>Risk strategy</vt:lpstr>
      <vt:lpstr>Risk strategy</vt:lpstr>
      <vt:lpstr>Risk strategy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Legacy Systems</dc:title>
  <dc:subject>Risk/Resiliency Bootcamp</dc:subject>
  <dc:creator>Donis Marshall</dc:creator>
  <dc:description/>
  <cp:lastModifiedBy>Rod Davison</cp:lastModifiedBy>
  <cp:revision>9051</cp:revision>
  <cp:lastPrinted>2025-10-08T11:20:20Z</cp:lastPrinted>
  <dcterms:created xsi:type="dcterms:W3CDTF">2016-09-10T10:34:19Z</dcterms:created>
  <dcterms:modified xsi:type="dcterms:W3CDTF">2025-12-18T16:58:51Z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